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sldIdLst>
    <p:sldId id="256" r:id="rId2"/>
  </p:sldIdLst>
  <p:sldSz cx="27432000" cy="15435263"/>
  <p:notesSz cx="9144000" cy="6858000"/>
  <p:defaultTextStyle>
    <a:defPPr>
      <a:defRPr lang="en-US"/>
    </a:defPPr>
    <a:lvl1pPr marL="0" algn="l" defTabSz="2449495" rtl="0" eaLnBrk="1" latinLnBrk="0" hangingPunct="1">
      <a:defRPr sz="4800" kern="1200">
        <a:solidFill>
          <a:schemeClr val="tx1"/>
        </a:solidFill>
        <a:latin typeface="+mn-lt"/>
        <a:ea typeface="+mn-ea"/>
        <a:cs typeface="+mn-cs"/>
      </a:defRPr>
    </a:lvl1pPr>
    <a:lvl2pPr marL="1224747" algn="l" defTabSz="2449495" rtl="0" eaLnBrk="1" latinLnBrk="0" hangingPunct="1">
      <a:defRPr sz="4800" kern="1200">
        <a:solidFill>
          <a:schemeClr val="tx1"/>
        </a:solidFill>
        <a:latin typeface="+mn-lt"/>
        <a:ea typeface="+mn-ea"/>
        <a:cs typeface="+mn-cs"/>
      </a:defRPr>
    </a:lvl2pPr>
    <a:lvl3pPr marL="2449495" algn="l" defTabSz="2449495" rtl="0" eaLnBrk="1" latinLnBrk="0" hangingPunct="1">
      <a:defRPr sz="4800" kern="1200">
        <a:solidFill>
          <a:schemeClr val="tx1"/>
        </a:solidFill>
        <a:latin typeface="+mn-lt"/>
        <a:ea typeface="+mn-ea"/>
        <a:cs typeface="+mn-cs"/>
      </a:defRPr>
    </a:lvl3pPr>
    <a:lvl4pPr marL="3674242" algn="l" defTabSz="2449495" rtl="0" eaLnBrk="1" latinLnBrk="0" hangingPunct="1">
      <a:defRPr sz="4800" kern="1200">
        <a:solidFill>
          <a:schemeClr val="tx1"/>
        </a:solidFill>
        <a:latin typeface="+mn-lt"/>
        <a:ea typeface="+mn-ea"/>
        <a:cs typeface="+mn-cs"/>
      </a:defRPr>
    </a:lvl4pPr>
    <a:lvl5pPr marL="4898989" algn="l" defTabSz="2449495" rtl="0" eaLnBrk="1" latinLnBrk="0" hangingPunct="1">
      <a:defRPr sz="4800" kern="1200">
        <a:solidFill>
          <a:schemeClr val="tx1"/>
        </a:solidFill>
        <a:latin typeface="+mn-lt"/>
        <a:ea typeface="+mn-ea"/>
        <a:cs typeface="+mn-cs"/>
      </a:defRPr>
    </a:lvl5pPr>
    <a:lvl6pPr marL="6123737" algn="l" defTabSz="2449495" rtl="0" eaLnBrk="1" latinLnBrk="0" hangingPunct="1">
      <a:defRPr sz="4800" kern="1200">
        <a:solidFill>
          <a:schemeClr val="tx1"/>
        </a:solidFill>
        <a:latin typeface="+mn-lt"/>
        <a:ea typeface="+mn-ea"/>
        <a:cs typeface="+mn-cs"/>
      </a:defRPr>
    </a:lvl6pPr>
    <a:lvl7pPr marL="7348484" algn="l" defTabSz="2449495" rtl="0" eaLnBrk="1" latinLnBrk="0" hangingPunct="1">
      <a:defRPr sz="4800" kern="1200">
        <a:solidFill>
          <a:schemeClr val="tx1"/>
        </a:solidFill>
        <a:latin typeface="+mn-lt"/>
        <a:ea typeface="+mn-ea"/>
        <a:cs typeface="+mn-cs"/>
      </a:defRPr>
    </a:lvl7pPr>
    <a:lvl8pPr marL="8573232" algn="l" defTabSz="2449495" rtl="0" eaLnBrk="1" latinLnBrk="0" hangingPunct="1">
      <a:defRPr sz="4800" kern="1200">
        <a:solidFill>
          <a:schemeClr val="tx1"/>
        </a:solidFill>
        <a:latin typeface="+mn-lt"/>
        <a:ea typeface="+mn-ea"/>
        <a:cs typeface="+mn-cs"/>
      </a:defRPr>
    </a:lvl8pPr>
    <a:lvl9pPr marL="9797979" algn="l" defTabSz="2449495" rtl="0" eaLnBrk="1" latinLnBrk="0" hangingPunct="1">
      <a:defRPr sz="4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862">
          <p15:clr>
            <a:srgbClr val="A4A3A4"/>
          </p15:clr>
        </p15:guide>
        <p15:guide id="2" pos="86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0000"/>
    <a:srgbClr val="8B0003"/>
    <a:srgbClr val="80D9D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5" d="100"/>
          <a:sy n="55" d="100"/>
        </p:scale>
        <p:origin x="138" y="240"/>
      </p:cViewPr>
      <p:guideLst>
        <p:guide orient="horz" pos="4862"/>
        <p:guide pos="86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424" y="707231"/>
            <a:ext cx="5671376" cy="990600"/>
          </a:xfrm>
          <a:prstGeom prst="rect">
            <a:avLst/>
          </a:prstGeom>
        </p:spPr>
      </p:pic>
      <p:sp>
        <p:nvSpPr>
          <p:cNvPr id="18" name="Rectangle 17"/>
          <p:cNvSpPr/>
          <p:nvPr userDrawn="1"/>
        </p:nvSpPr>
        <p:spPr>
          <a:xfrm>
            <a:off x="0" y="-1"/>
            <a:ext cx="685800" cy="1543526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 userDrawn="1"/>
        </p:nvSpPr>
        <p:spPr>
          <a:xfrm>
            <a:off x="26746200" y="-1"/>
            <a:ext cx="685800" cy="1543526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 userDrawn="1"/>
        </p:nvSpPr>
        <p:spPr>
          <a:xfrm rot="16200000">
            <a:off x="13544556" y="-13544551"/>
            <a:ext cx="342899" cy="2743200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 userDrawn="1"/>
        </p:nvSpPr>
        <p:spPr>
          <a:xfrm rot="16200000">
            <a:off x="13544550" y="1547812"/>
            <a:ext cx="342899" cy="2743200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424" y="631031"/>
            <a:ext cx="5671376" cy="990600"/>
          </a:xfrm>
          <a:prstGeom prst="rect">
            <a:avLst/>
          </a:prstGeom>
        </p:spPr>
      </p:pic>
      <p:sp>
        <p:nvSpPr>
          <p:cNvPr id="16" name="Rectangle 15"/>
          <p:cNvSpPr/>
          <p:nvPr userDrawn="1"/>
        </p:nvSpPr>
        <p:spPr>
          <a:xfrm>
            <a:off x="0" y="-1"/>
            <a:ext cx="685800" cy="1543526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 userDrawn="1"/>
        </p:nvSpPr>
        <p:spPr>
          <a:xfrm>
            <a:off x="26746200" y="0"/>
            <a:ext cx="685800" cy="1543526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 userDrawn="1"/>
        </p:nvSpPr>
        <p:spPr>
          <a:xfrm rot="16200000">
            <a:off x="13544556" y="-13544551"/>
            <a:ext cx="342899" cy="2743200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/>
          <p:cNvSpPr/>
          <p:nvPr userDrawn="1"/>
        </p:nvSpPr>
        <p:spPr>
          <a:xfrm rot="16200000">
            <a:off x="13544556" y="1547813"/>
            <a:ext cx="342899" cy="2743200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</p:sldLayoutIdLst>
  <p:txStyles>
    <p:titleStyle>
      <a:lvl1pPr algn="ctr" defTabSz="2449495" rtl="0" eaLnBrk="1" latinLnBrk="0" hangingPunct="1">
        <a:spcBef>
          <a:spcPct val="0"/>
        </a:spcBef>
        <a:buNone/>
        <a:defRPr sz="118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734848" indent="-734848" algn="l" defTabSz="2449495" rtl="0" eaLnBrk="1" latinLnBrk="0" hangingPunct="1">
        <a:spcBef>
          <a:spcPct val="20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6400" kern="1200">
          <a:solidFill>
            <a:schemeClr val="tx1"/>
          </a:solidFill>
          <a:latin typeface="+mn-lt"/>
          <a:ea typeface="+mn-ea"/>
          <a:cs typeface="+mn-cs"/>
        </a:defRPr>
      </a:lvl1pPr>
      <a:lvl2pPr marL="1543693" indent="-734848" algn="l" defTabSz="2449495" rtl="0" eaLnBrk="1" latinLnBrk="0" hangingPunct="1">
        <a:spcBef>
          <a:spcPct val="20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5900" kern="1200">
          <a:solidFill>
            <a:schemeClr val="tx1"/>
          </a:solidFill>
          <a:latin typeface="+mn-lt"/>
          <a:ea typeface="+mn-ea"/>
          <a:cs typeface="+mn-cs"/>
        </a:defRPr>
      </a:lvl2pPr>
      <a:lvl3pPr marL="2292150" indent="-612374" algn="l" defTabSz="2449495" rtl="0" eaLnBrk="1" latinLnBrk="0" hangingPunct="1">
        <a:spcBef>
          <a:spcPct val="20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5400" kern="1200">
          <a:solidFill>
            <a:schemeClr val="tx1"/>
          </a:solidFill>
          <a:latin typeface="+mn-lt"/>
          <a:ea typeface="+mn-ea"/>
          <a:cs typeface="+mn-cs"/>
        </a:defRPr>
      </a:lvl3pPr>
      <a:lvl4pPr marL="3061868" indent="-612374" algn="l" defTabSz="2449495" rtl="0" eaLnBrk="1" latinLnBrk="0" hangingPunct="1">
        <a:spcBef>
          <a:spcPct val="20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4pPr>
      <a:lvl5pPr marL="3919192" indent="-612374" algn="l" defTabSz="2449495" rtl="0" eaLnBrk="1" latinLnBrk="0" hangingPunct="1">
        <a:spcBef>
          <a:spcPct val="20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4300" kern="1200">
          <a:solidFill>
            <a:schemeClr val="tx1"/>
          </a:solidFill>
          <a:latin typeface="+mn-lt"/>
          <a:ea typeface="+mn-ea"/>
          <a:cs typeface="+mn-cs"/>
        </a:defRPr>
      </a:lvl5pPr>
      <a:lvl6pPr marL="4776515" indent="-612374" algn="l" defTabSz="2449495" rtl="0" eaLnBrk="1" latinLnBrk="0" hangingPunct="1">
        <a:spcBef>
          <a:spcPts val="1029"/>
        </a:spcBef>
        <a:buClr>
          <a:schemeClr val="accent1"/>
        </a:buClr>
        <a:buFont typeface="Symbol" pitchFamily="18" charset="2"/>
        <a:buChar char="*"/>
        <a:defRPr sz="3800" kern="1200">
          <a:solidFill>
            <a:schemeClr val="tx2"/>
          </a:solidFill>
          <a:latin typeface="+mn-lt"/>
          <a:ea typeface="+mn-ea"/>
          <a:cs typeface="+mn-cs"/>
        </a:defRPr>
      </a:lvl6pPr>
      <a:lvl7pPr marL="5633838" indent="-612374" algn="l" defTabSz="2449495" rtl="0" eaLnBrk="1" latinLnBrk="0" hangingPunct="1">
        <a:spcBef>
          <a:spcPts val="1029"/>
        </a:spcBef>
        <a:buClr>
          <a:schemeClr val="accent1"/>
        </a:buClr>
        <a:buFont typeface="Symbol" pitchFamily="18" charset="2"/>
        <a:buChar char="*"/>
        <a:defRPr sz="3800" kern="1200">
          <a:solidFill>
            <a:schemeClr val="tx2"/>
          </a:solidFill>
          <a:latin typeface="+mn-lt"/>
          <a:ea typeface="+mn-ea"/>
          <a:cs typeface="+mn-cs"/>
        </a:defRPr>
      </a:lvl7pPr>
      <a:lvl8pPr marL="6491161" indent="-612374" algn="l" defTabSz="2449495" rtl="0" eaLnBrk="1" latinLnBrk="0" hangingPunct="1">
        <a:spcBef>
          <a:spcPts val="1029"/>
        </a:spcBef>
        <a:buClr>
          <a:schemeClr val="accent1"/>
        </a:buClr>
        <a:buFont typeface="Symbol" pitchFamily="18" charset="2"/>
        <a:buChar char="*"/>
        <a:defRPr sz="3800" kern="1200">
          <a:solidFill>
            <a:schemeClr val="tx2"/>
          </a:solidFill>
          <a:latin typeface="+mn-lt"/>
          <a:ea typeface="+mn-ea"/>
          <a:cs typeface="+mn-cs"/>
        </a:defRPr>
      </a:lvl8pPr>
      <a:lvl9pPr marL="7348484" indent="-612374" algn="l" defTabSz="2449495" rtl="0" eaLnBrk="1" latinLnBrk="0" hangingPunct="1">
        <a:spcBef>
          <a:spcPts val="1029"/>
        </a:spcBef>
        <a:buClr>
          <a:schemeClr val="accent1"/>
        </a:buClr>
        <a:buFont typeface="Symbol" pitchFamily="18" charset="2"/>
        <a:buChar char="*"/>
        <a:defRPr sz="38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449495" rtl="0" eaLnBrk="1" latinLnBrk="0" hangingPunct="1">
        <a:defRPr sz="4800" kern="1200">
          <a:solidFill>
            <a:schemeClr val="tx1"/>
          </a:solidFill>
          <a:latin typeface="+mn-lt"/>
          <a:ea typeface="+mn-ea"/>
          <a:cs typeface="+mn-cs"/>
        </a:defRPr>
      </a:lvl1pPr>
      <a:lvl2pPr marL="1224747" algn="l" defTabSz="2449495" rtl="0" eaLnBrk="1" latinLnBrk="0" hangingPunct="1">
        <a:defRPr sz="4800" kern="1200">
          <a:solidFill>
            <a:schemeClr val="tx1"/>
          </a:solidFill>
          <a:latin typeface="+mn-lt"/>
          <a:ea typeface="+mn-ea"/>
          <a:cs typeface="+mn-cs"/>
        </a:defRPr>
      </a:lvl2pPr>
      <a:lvl3pPr marL="2449495" algn="l" defTabSz="2449495" rtl="0" eaLnBrk="1" latinLnBrk="0" hangingPunct="1">
        <a:defRPr sz="4800" kern="1200">
          <a:solidFill>
            <a:schemeClr val="tx1"/>
          </a:solidFill>
          <a:latin typeface="+mn-lt"/>
          <a:ea typeface="+mn-ea"/>
          <a:cs typeface="+mn-cs"/>
        </a:defRPr>
      </a:lvl3pPr>
      <a:lvl4pPr marL="3674242" algn="l" defTabSz="2449495" rtl="0" eaLnBrk="1" latinLnBrk="0" hangingPunct="1">
        <a:defRPr sz="4800" kern="1200">
          <a:solidFill>
            <a:schemeClr val="tx1"/>
          </a:solidFill>
          <a:latin typeface="+mn-lt"/>
          <a:ea typeface="+mn-ea"/>
          <a:cs typeface="+mn-cs"/>
        </a:defRPr>
      </a:lvl4pPr>
      <a:lvl5pPr marL="4898989" algn="l" defTabSz="2449495" rtl="0" eaLnBrk="1" latinLnBrk="0" hangingPunct="1">
        <a:defRPr sz="4800" kern="1200">
          <a:solidFill>
            <a:schemeClr val="tx1"/>
          </a:solidFill>
          <a:latin typeface="+mn-lt"/>
          <a:ea typeface="+mn-ea"/>
          <a:cs typeface="+mn-cs"/>
        </a:defRPr>
      </a:lvl5pPr>
      <a:lvl6pPr marL="6123737" algn="l" defTabSz="2449495" rtl="0" eaLnBrk="1" latinLnBrk="0" hangingPunct="1">
        <a:defRPr sz="4800" kern="1200">
          <a:solidFill>
            <a:schemeClr val="tx1"/>
          </a:solidFill>
          <a:latin typeface="+mn-lt"/>
          <a:ea typeface="+mn-ea"/>
          <a:cs typeface="+mn-cs"/>
        </a:defRPr>
      </a:lvl6pPr>
      <a:lvl7pPr marL="7348484" algn="l" defTabSz="2449495" rtl="0" eaLnBrk="1" latinLnBrk="0" hangingPunct="1">
        <a:defRPr sz="4800" kern="1200">
          <a:solidFill>
            <a:schemeClr val="tx1"/>
          </a:solidFill>
          <a:latin typeface="+mn-lt"/>
          <a:ea typeface="+mn-ea"/>
          <a:cs typeface="+mn-cs"/>
        </a:defRPr>
      </a:lvl7pPr>
      <a:lvl8pPr marL="8573232" algn="l" defTabSz="2449495" rtl="0" eaLnBrk="1" latinLnBrk="0" hangingPunct="1">
        <a:defRPr sz="4800" kern="1200">
          <a:solidFill>
            <a:schemeClr val="tx1"/>
          </a:solidFill>
          <a:latin typeface="+mn-lt"/>
          <a:ea typeface="+mn-ea"/>
          <a:cs typeface="+mn-cs"/>
        </a:defRPr>
      </a:lvl8pPr>
      <a:lvl9pPr marL="9797979" algn="l" defTabSz="2449495" rtl="0" eaLnBrk="1" latinLnBrk="0" hangingPunct="1">
        <a:defRPr sz="4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4294967295"/>
          </p:nvPr>
        </p:nvSpPr>
        <p:spPr>
          <a:xfrm>
            <a:off x="22098000" y="485343"/>
            <a:ext cx="4572000" cy="1517288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/>
          <a:lstStyle/>
          <a:p>
            <a:pPr marL="0" indent="0">
              <a:buNone/>
            </a:pPr>
            <a:r>
              <a:rPr lang="en-US" sz="3200" dirty="0"/>
              <a:t>Insert dept. logo here (optional)</a:t>
            </a:r>
          </a:p>
          <a:p>
            <a:pPr marL="0" indent="0">
              <a:buNone/>
            </a:pPr>
            <a:r>
              <a:rPr lang="en-US" sz="3200" b="1" dirty="0"/>
              <a:t>DELETE THIS BOX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4294967295"/>
          </p:nvPr>
        </p:nvSpPr>
        <p:spPr>
          <a:xfrm>
            <a:off x="6441800" y="326231"/>
            <a:ext cx="15427599" cy="1524000"/>
          </a:xfrm>
          <a:prstGeom prst="rect">
            <a:avLst/>
          </a:prstGeom>
        </p:spPr>
        <p:txBody>
          <a:bodyPr/>
          <a:lstStyle/>
          <a:p>
            <a:pPr marL="0" indent="0" algn="ctr">
              <a:spcBef>
                <a:spcPts val="0"/>
              </a:spcBef>
              <a:buNone/>
            </a:pPr>
            <a:r>
              <a:rPr lang="en-US" sz="4000" b="1" dirty="0"/>
              <a:t>Insert Title Here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US" sz="4000" b="1" dirty="0"/>
              <a:t>Keep it Concise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838200" y="2764631"/>
            <a:ext cx="125730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What did you set out to address?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What is known about this issue? Any root causes? Provide context for full understanding.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Why does this matter? What is the importance of the problem?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What are the implications of the way things were currently being done or the problem at hand?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Provide some baseline data.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Show alignment with the UCM Annual Operating Plan.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863600" y="5507831"/>
            <a:ext cx="125476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What did this project set out to accomplish? How could that impact your department? The medical center?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Goals should be SMART (Specific, Measurable, Achievable, Relevant, Time-Bound). This should be simple and concise.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65659" y="7565231"/>
            <a:ext cx="500380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Choose one title from the  above suggestions.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What activities were involved during the implementation?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How will success be measured? (Outcome measure)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How will the project be measured to quantify the  implemented intervention?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Who are the key players?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Where is the project happening?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Did you use any QI tools to determine or implement change? (ex: affinity chart, fishbone diagram, brainstorming, literature review, PDSA)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6019800" y="7565231"/>
            <a:ext cx="7391400" cy="6247864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bg1"/>
                </a:solidFill>
              </a:rPr>
              <a:t>Show us the process you and your team did, if you can!</a:t>
            </a:r>
          </a:p>
          <a:p>
            <a:endParaRPr lang="en-US" sz="2000" b="1" dirty="0">
              <a:solidFill>
                <a:schemeClr val="bg1"/>
              </a:solidFill>
            </a:endParaRPr>
          </a:p>
          <a:p>
            <a:r>
              <a:rPr lang="en-US" sz="2000" b="1" dirty="0">
                <a:solidFill>
                  <a:schemeClr val="bg1"/>
                </a:solidFill>
              </a:rPr>
              <a:t>Insert a graphic or visual that helps explain the process and tools that you used (ex: completed fishbone diagram)</a:t>
            </a:r>
          </a:p>
          <a:p>
            <a:endParaRPr lang="en-US" sz="2000" dirty="0">
              <a:solidFill>
                <a:schemeClr val="bg1"/>
              </a:solidFill>
            </a:endParaRPr>
          </a:p>
          <a:p>
            <a:endParaRPr lang="en-US" sz="2000" dirty="0">
              <a:solidFill>
                <a:schemeClr val="bg1"/>
              </a:solidFill>
            </a:endParaRPr>
          </a:p>
          <a:p>
            <a:endParaRPr lang="en-US" sz="2000" dirty="0">
              <a:solidFill>
                <a:schemeClr val="bg1"/>
              </a:solidFill>
            </a:endParaRPr>
          </a:p>
          <a:p>
            <a:endParaRPr lang="en-US" sz="2000" dirty="0">
              <a:solidFill>
                <a:schemeClr val="bg1"/>
              </a:solidFill>
            </a:endParaRPr>
          </a:p>
          <a:p>
            <a:endParaRPr lang="en-US" sz="2000" dirty="0">
              <a:solidFill>
                <a:schemeClr val="bg1"/>
              </a:solidFill>
            </a:endParaRPr>
          </a:p>
          <a:p>
            <a:endParaRPr lang="en-US" sz="2000" dirty="0">
              <a:solidFill>
                <a:schemeClr val="bg1"/>
              </a:solidFill>
            </a:endParaRPr>
          </a:p>
          <a:p>
            <a:endParaRPr lang="en-US" sz="2000" dirty="0">
              <a:solidFill>
                <a:schemeClr val="bg1"/>
              </a:solidFill>
            </a:endParaRPr>
          </a:p>
          <a:p>
            <a:endParaRPr lang="en-US" sz="2000" dirty="0">
              <a:solidFill>
                <a:schemeClr val="bg1"/>
              </a:solidFill>
            </a:endParaRPr>
          </a:p>
          <a:p>
            <a:endParaRPr lang="en-US" sz="2000" dirty="0">
              <a:solidFill>
                <a:schemeClr val="bg1"/>
              </a:solidFill>
            </a:endParaRPr>
          </a:p>
          <a:p>
            <a:endParaRPr lang="en-US" sz="2000" dirty="0">
              <a:solidFill>
                <a:schemeClr val="bg1"/>
              </a:solidFill>
            </a:endParaRPr>
          </a:p>
          <a:p>
            <a:endParaRPr lang="en-US" sz="2000" dirty="0">
              <a:solidFill>
                <a:schemeClr val="bg1"/>
              </a:solidFill>
            </a:endParaRPr>
          </a:p>
          <a:p>
            <a:endParaRPr lang="en-US" sz="2000" dirty="0">
              <a:solidFill>
                <a:schemeClr val="bg1"/>
              </a:solidFill>
            </a:endParaRPr>
          </a:p>
          <a:p>
            <a:endParaRPr lang="en-US" sz="2000" dirty="0">
              <a:solidFill>
                <a:schemeClr val="bg1"/>
              </a:solidFill>
            </a:endParaRPr>
          </a:p>
          <a:p>
            <a:endParaRPr lang="en-US" sz="2000" dirty="0">
              <a:solidFill>
                <a:schemeClr val="bg1"/>
              </a:solidFill>
            </a:endParaRPr>
          </a:p>
          <a:p>
            <a:endParaRPr lang="en-US" sz="2000" dirty="0">
              <a:solidFill>
                <a:schemeClr val="bg1"/>
              </a:solidFill>
            </a:endParaRPr>
          </a:p>
          <a:p>
            <a:r>
              <a:rPr lang="en-US" sz="2000" b="1" dirty="0">
                <a:solidFill>
                  <a:schemeClr val="bg1"/>
                </a:solidFill>
              </a:rPr>
              <a:t>DELETE THIS BOX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4478000" y="2840831"/>
            <a:ext cx="5981700" cy="7478970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bg1"/>
                </a:solidFill>
              </a:rPr>
              <a:t>Show us your results visually:</a:t>
            </a:r>
          </a:p>
          <a:p>
            <a:endParaRPr lang="en-US" sz="2000" b="1" dirty="0">
              <a:solidFill>
                <a:schemeClr val="bg1"/>
              </a:solidFill>
            </a:endParaRPr>
          </a:p>
          <a:p>
            <a:r>
              <a:rPr lang="en-US" sz="2000" b="1" dirty="0">
                <a:solidFill>
                  <a:schemeClr val="bg1"/>
                </a:solidFill>
              </a:rPr>
              <a:t>Table</a:t>
            </a:r>
          </a:p>
          <a:p>
            <a:r>
              <a:rPr lang="en-US" sz="2000" b="1" dirty="0">
                <a:solidFill>
                  <a:schemeClr val="bg1"/>
                </a:solidFill>
              </a:rPr>
              <a:t>Graph</a:t>
            </a:r>
          </a:p>
          <a:p>
            <a:r>
              <a:rPr lang="en-US" sz="2000" b="1" dirty="0">
                <a:solidFill>
                  <a:schemeClr val="bg1"/>
                </a:solidFill>
              </a:rPr>
              <a:t>Picture</a:t>
            </a:r>
          </a:p>
          <a:p>
            <a:endParaRPr lang="en-US" sz="2000" b="1" dirty="0">
              <a:solidFill>
                <a:schemeClr val="bg1"/>
              </a:solidFill>
            </a:endParaRPr>
          </a:p>
          <a:p>
            <a:endParaRPr lang="en-US" sz="2000" b="1" dirty="0">
              <a:solidFill>
                <a:schemeClr val="bg1"/>
              </a:solidFill>
            </a:endParaRPr>
          </a:p>
          <a:p>
            <a:endParaRPr lang="en-US" sz="2000" b="1" dirty="0">
              <a:solidFill>
                <a:schemeClr val="bg1"/>
              </a:solidFill>
            </a:endParaRPr>
          </a:p>
          <a:p>
            <a:r>
              <a:rPr lang="en-US" sz="2000" b="1" dirty="0">
                <a:solidFill>
                  <a:schemeClr val="bg1"/>
                </a:solidFill>
              </a:rPr>
              <a:t>Be sure to include a caption!</a:t>
            </a:r>
          </a:p>
          <a:p>
            <a:endParaRPr lang="en-US" sz="2000" b="1" dirty="0">
              <a:solidFill>
                <a:schemeClr val="bg1"/>
              </a:solidFill>
            </a:endParaRPr>
          </a:p>
          <a:p>
            <a:endParaRPr lang="en-US" sz="2000" b="1" dirty="0">
              <a:solidFill>
                <a:schemeClr val="bg1"/>
              </a:solidFill>
            </a:endParaRPr>
          </a:p>
          <a:p>
            <a:r>
              <a:rPr lang="en-US" sz="2000" b="1" dirty="0">
                <a:solidFill>
                  <a:schemeClr val="bg1"/>
                </a:solidFill>
              </a:rPr>
              <a:t>Feel free to include more than one visual</a:t>
            </a:r>
          </a:p>
          <a:p>
            <a:endParaRPr lang="en-US" sz="2000" b="1" dirty="0">
              <a:solidFill>
                <a:schemeClr val="bg1"/>
              </a:solidFill>
            </a:endParaRPr>
          </a:p>
          <a:p>
            <a:endParaRPr lang="en-US" sz="2000" b="1" dirty="0">
              <a:solidFill>
                <a:schemeClr val="bg1"/>
              </a:solidFill>
            </a:endParaRPr>
          </a:p>
          <a:p>
            <a:endParaRPr lang="en-US" sz="2000" b="1" dirty="0">
              <a:solidFill>
                <a:schemeClr val="bg1"/>
              </a:solidFill>
            </a:endParaRPr>
          </a:p>
          <a:p>
            <a:endParaRPr lang="en-US" sz="2000" dirty="0">
              <a:solidFill>
                <a:schemeClr val="bg1"/>
              </a:solidFill>
            </a:endParaRPr>
          </a:p>
          <a:p>
            <a:endParaRPr lang="en-US" sz="2000" dirty="0">
              <a:solidFill>
                <a:schemeClr val="bg1"/>
              </a:solidFill>
            </a:endParaRPr>
          </a:p>
          <a:p>
            <a:endParaRPr lang="en-US" sz="2000" dirty="0">
              <a:solidFill>
                <a:schemeClr val="bg1"/>
              </a:solidFill>
            </a:endParaRPr>
          </a:p>
          <a:p>
            <a:endParaRPr lang="en-US" sz="2000" dirty="0">
              <a:solidFill>
                <a:schemeClr val="bg1"/>
              </a:solidFill>
            </a:endParaRPr>
          </a:p>
          <a:p>
            <a:endParaRPr lang="en-US" sz="2000" dirty="0">
              <a:solidFill>
                <a:schemeClr val="bg1"/>
              </a:solidFill>
            </a:endParaRPr>
          </a:p>
          <a:p>
            <a:endParaRPr lang="en-US" sz="2000" dirty="0">
              <a:solidFill>
                <a:schemeClr val="bg1"/>
              </a:solidFill>
            </a:endParaRPr>
          </a:p>
          <a:p>
            <a:endParaRPr lang="en-US" sz="2000" dirty="0">
              <a:solidFill>
                <a:schemeClr val="bg1"/>
              </a:solidFill>
            </a:endParaRPr>
          </a:p>
          <a:p>
            <a:endParaRPr lang="en-US" sz="2000" dirty="0">
              <a:solidFill>
                <a:schemeClr val="bg1"/>
              </a:solidFill>
            </a:endParaRPr>
          </a:p>
          <a:p>
            <a:r>
              <a:rPr lang="en-US" sz="2000" b="1" dirty="0">
                <a:solidFill>
                  <a:schemeClr val="bg1"/>
                </a:solidFill>
              </a:rPr>
              <a:t>DELETE THIS BOX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21107400" y="2840831"/>
            <a:ext cx="50038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Choose one title from the suggestions above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What did your team change?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List all of the work you did here.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Show/Explain the  results here.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14554200" y="11680031"/>
            <a:ext cx="121158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Choose one or two titles from the  above  suggestions.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What did the measures you tracked show you?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Did you accomplish what you set out to do?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How can you prove it did or did not work?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Process Improvement – what’s next?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14554200" y="14194095"/>
            <a:ext cx="12090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Acknowledge those who helped make this project possible, including where you got your data.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Can reduce this font size if more space is needed.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4953000" y="1621631"/>
            <a:ext cx="169163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solidFill>
                  <a:srgbClr val="800000"/>
                </a:solidFill>
              </a:rPr>
              <a:t>Authors: Project Lead, All other team members listed (including analyst who supported your data request), Project “Principal Investigator”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685800" y="2155031"/>
            <a:ext cx="13030200" cy="553998"/>
          </a:xfrm>
          <a:prstGeom prst="rect">
            <a:avLst/>
          </a:prstGeom>
          <a:solidFill>
            <a:srgbClr val="80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000" b="1" dirty="0">
                <a:solidFill>
                  <a:schemeClr val="bg1"/>
                </a:solidFill>
              </a:rPr>
              <a:t>Problem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685800" y="4822031"/>
            <a:ext cx="13030200" cy="553998"/>
          </a:xfrm>
          <a:prstGeom prst="rect">
            <a:avLst/>
          </a:prstGeom>
          <a:solidFill>
            <a:srgbClr val="80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000" b="1" dirty="0">
                <a:solidFill>
                  <a:schemeClr val="bg1"/>
                </a:solidFill>
              </a:rPr>
              <a:t>Goal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685800" y="6727031"/>
            <a:ext cx="13030200" cy="553998"/>
          </a:xfrm>
          <a:prstGeom prst="rect">
            <a:avLst/>
          </a:prstGeom>
          <a:solidFill>
            <a:srgbClr val="80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000" b="1" dirty="0">
                <a:solidFill>
                  <a:schemeClr val="bg1"/>
                </a:solidFill>
              </a:rPr>
              <a:t>Choose 1: “Innovation”, “Strategy”, or “Intervention Design”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14478000" y="2155031"/>
            <a:ext cx="12268200" cy="553998"/>
          </a:xfrm>
          <a:prstGeom prst="rect">
            <a:avLst/>
          </a:prstGeom>
          <a:solidFill>
            <a:srgbClr val="80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000" b="1" dirty="0">
                <a:solidFill>
                  <a:schemeClr val="bg1"/>
                </a:solidFill>
              </a:rPr>
              <a:t>Choose 1: “Results”, “Results to Date”, or “Impact”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14478000" y="10613232"/>
            <a:ext cx="12268200" cy="1011734"/>
          </a:xfrm>
          <a:prstGeom prst="rect">
            <a:avLst/>
          </a:prstGeom>
          <a:solidFill>
            <a:srgbClr val="80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000" b="1" dirty="0">
                <a:solidFill>
                  <a:schemeClr val="bg1"/>
                </a:solidFill>
              </a:rPr>
              <a:t>Choose 1 or 2: “Conclusions” and/or “Lessons Learned” and/or “Next Steps”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14478000" y="13585031"/>
            <a:ext cx="12268200" cy="553998"/>
          </a:xfrm>
          <a:prstGeom prst="rect">
            <a:avLst/>
          </a:prstGeom>
          <a:solidFill>
            <a:srgbClr val="80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000" b="1" dirty="0">
                <a:solidFill>
                  <a:schemeClr val="bg1"/>
                </a:solidFill>
              </a:rPr>
              <a:t>Acknowledgements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63600" y="13889831"/>
            <a:ext cx="12547600" cy="10156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3000" dirty="0"/>
              <a:t>All fonts must be 9-point or larger. Smaller font sizes are not permitted.</a:t>
            </a:r>
          </a:p>
          <a:p>
            <a:r>
              <a:rPr lang="en-US" sz="3000" dirty="0"/>
              <a:t>DELETE THIS BOX</a:t>
            </a:r>
          </a:p>
        </p:txBody>
      </p:sp>
    </p:spTree>
    <p:extLst>
      <p:ext uri="{BB962C8B-B14F-4D97-AF65-F5344CB8AC3E}">
        <p14:creationId xmlns:p14="http://schemas.microsoft.com/office/powerpoint/2010/main" val="189530233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Custom 14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FDFDF"/>
      </a:accent1>
      <a:accent2>
        <a:srgbClr val="797979"/>
      </a:accent2>
      <a:accent3>
        <a:srgbClr val="797979"/>
      </a:accent3>
      <a:accent4>
        <a:srgbClr val="797979"/>
      </a:accent4>
      <a:accent5>
        <a:srgbClr val="7C7C7C"/>
      </a:accent5>
      <a:accent6>
        <a:srgbClr val="7C7C7C"/>
      </a:accent6>
      <a:hlink>
        <a:srgbClr val="5F5F5F"/>
      </a:hlink>
      <a:folHlink>
        <a:srgbClr val="919191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4213</TotalTime>
  <Words>471</Words>
  <Application>Microsoft Office PowerPoint</Application>
  <PresentationFormat>Custom</PresentationFormat>
  <Paragraphs>83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Symbol</vt:lpstr>
      <vt:lpstr>Waveform</vt:lpstr>
      <vt:lpstr>PowerPoint Presentation</vt:lpstr>
    </vt:vector>
  </TitlesOfParts>
  <Company>The University of Chicago Medical Center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Kilaru, Megha [UCH]</dc:creator>
  <cp:lastModifiedBy>Cassidy, Kimisha [UCM]</cp:lastModifiedBy>
  <cp:revision>34</cp:revision>
  <dcterms:created xsi:type="dcterms:W3CDTF">2017-12-27T21:45:13Z</dcterms:created>
  <dcterms:modified xsi:type="dcterms:W3CDTF">2025-08-12T20:59:18Z</dcterms:modified>
</cp:coreProperties>
</file>